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94" r:id="rId3"/>
    <p:sldId id="295" r:id="rId4"/>
    <p:sldId id="300" r:id="rId5"/>
    <p:sldId id="302" r:id="rId6"/>
    <p:sldId id="301" r:id="rId7"/>
    <p:sldId id="303" r:id="rId8"/>
    <p:sldId id="304" r:id="rId9"/>
    <p:sldId id="306" r:id="rId10"/>
    <p:sldId id="305" r:id="rId11"/>
    <p:sldId id="307" r:id="rId12"/>
    <p:sldId id="30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8110"/>
    <a:srgbClr val="FF9933"/>
    <a:srgbClr val="222A35"/>
    <a:srgbClr val="FCBD6A"/>
    <a:srgbClr val="FFC000"/>
    <a:srgbClr val="FF9966"/>
    <a:srgbClr val="F3A10D"/>
    <a:srgbClr val="F79709"/>
    <a:srgbClr val="F9B939"/>
    <a:srgbClr val="F5B3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8" autoAdjust="0"/>
    <p:restoredTop sz="79379" autoAdjust="0"/>
  </p:normalViewPr>
  <p:slideViewPr>
    <p:cSldViewPr snapToGrid="0">
      <p:cViewPr varScale="1">
        <p:scale>
          <a:sx n="91" d="100"/>
          <a:sy n="91" d="100"/>
        </p:scale>
        <p:origin x="135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F032D-52A4-4DBD-9C6D-770592131048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2AFDA-9646-4859-84E9-BB2D467156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74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2AFDA-9646-4859-84E9-BB2D4671567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165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2AFDA-9646-4859-84E9-BB2D467156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224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2AFDA-9646-4859-84E9-BB2D467156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588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2AFDA-9646-4859-84E9-BB2D467156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98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2AFDA-9646-4859-84E9-BB2D467156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346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2AFDA-9646-4859-84E9-BB2D467156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268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2AFDA-9646-4859-84E9-BB2D467156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969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2AFDA-9646-4859-84E9-BB2D467156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928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2AFDA-9646-4859-84E9-BB2D467156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964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2AFDA-9646-4859-84E9-BB2D467156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67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2AFDA-9646-4859-84E9-BB2D4671567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866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2AFDA-9646-4859-84E9-BB2D4671567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41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2AFDA-9646-4859-84E9-BB2D4671567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8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5A9A-1406-45AC-92F1-FC29E2E0158B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3EA1-F8E4-49A0-8A35-1F77AF788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01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5A9A-1406-45AC-92F1-FC29E2E0158B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3EA1-F8E4-49A0-8A35-1F77AF788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9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5A9A-1406-45AC-92F1-FC29E2E0158B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3EA1-F8E4-49A0-8A35-1F77AF788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011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5A9A-1406-45AC-92F1-FC29E2E0158B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3EA1-F8E4-49A0-8A35-1F77AF788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43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5A9A-1406-45AC-92F1-FC29E2E0158B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3EA1-F8E4-49A0-8A35-1F77AF788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209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5A9A-1406-45AC-92F1-FC29E2E0158B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3EA1-F8E4-49A0-8A35-1F77AF788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728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5A9A-1406-45AC-92F1-FC29E2E0158B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3EA1-F8E4-49A0-8A35-1F77AF788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42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5A9A-1406-45AC-92F1-FC29E2E0158B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3EA1-F8E4-49A0-8A35-1F77AF788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061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5A9A-1406-45AC-92F1-FC29E2E0158B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3EA1-F8E4-49A0-8A35-1F77AF788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71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5A9A-1406-45AC-92F1-FC29E2E0158B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3EA1-F8E4-49A0-8A35-1F77AF788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818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25A9A-1406-45AC-92F1-FC29E2E0158B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3EA1-F8E4-49A0-8A35-1F77AF788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309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25A9A-1406-45AC-92F1-FC29E2E0158B}" type="datetimeFigureOut">
              <a:rPr lang="ko-KR" altLang="en-US" smtClean="0"/>
              <a:t>2016-12-10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C3EA1-F8E4-49A0-8A35-1F77AF7889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60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1210544" y="466186"/>
            <a:ext cx="6408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a typeface="현대하모니 B" panose="02020603020101020101" pitchFamily="18" charset="-127"/>
              </a:rPr>
              <a:t>01</a:t>
            </a:r>
            <a:endParaRPr lang="ko-KR" altLang="en-US" b="1" dirty="0">
              <a:solidFill>
                <a:schemeClr val="tx1"/>
              </a:solidFill>
              <a:ea typeface="현대하모니 B" panose="02020603020101020101" pitchFamily="18" charset="-127"/>
            </a:endParaRPr>
          </a:p>
        </p:txBody>
      </p:sp>
      <p:sp>
        <p:nvSpPr>
          <p:cNvPr id="9" name="순서도: 수동 입력 3"/>
          <p:cNvSpPr/>
          <p:nvPr/>
        </p:nvSpPr>
        <p:spPr>
          <a:xfrm>
            <a:off x="0" y="1720635"/>
            <a:ext cx="12192000" cy="516623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007 h 11007"/>
              <a:gd name="connsiteX1" fmla="*/ 9993 w 10000"/>
              <a:gd name="connsiteY1" fmla="*/ 0 h 11007"/>
              <a:gd name="connsiteX2" fmla="*/ 10000 w 10000"/>
              <a:gd name="connsiteY2" fmla="*/ 11007 h 11007"/>
              <a:gd name="connsiteX3" fmla="*/ 0 w 10000"/>
              <a:gd name="connsiteY3" fmla="*/ 11007 h 11007"/>
              <a:gd name="connsiteX4" fmla="*/ 0 w 10000"/>
              <a:gd name="connsiteY4" fmla="*/ 3007 h 11007"/>
              <a:gd name="connsiteX0" fmla="*/ 0 w 10031"/>
              <a:gd name="connsiteY0" fmla="*/ 6963 h 14963"/>
              <a:gd name="connsiteX1" fmla="*/ 10031 w 10031"/>
              <a:gd name="connsiteY1" fmla="*/ 0 h 14963"/>
              <a:gd name="connsiteX2" fmla="*/ 10000 w 10031"/>
              <a:gd name="connsiteY2" fmla="*/ 14963 h 14963"/>
              <a:gd name="connsiteX3" fmla="*/ 0 w 10031"/>
              <a:gd name="connsiteY3" fmla="*/ 14963 h 14963"/>
              <a:gd name="connsiteX4" fmla="*/ 0 w 10031"/>
              <a:gd name="connsiteY4" fmla="*/ 6963 h 14963"/>
              <a:gd name="connsiteX0" fmla="*/ 0 w 10000"/>
              <a:gd name="connsiteY0" fmla="*/ 14131 h 22131"/>
              <a:gd name="connsiteX1" fmla="*/ 9993 w 10000"/>
              <a:gd name="connsiteY1" fmla="*/ 0 h 22131"/>
              <a:gd name="connsiteX2" fmla="*/ 10000 w 10000"/>
              <a:gd name="connsiteY2" fmla="*/ 22131 h 22131"/>
              <a:gd name="connsiteX3" fmla="*/ 0 w 10000"/>
              <a:gd name="connsiteY3" fmla="*/ 22131 h 22131"/>
              <a:gd name="connsiteX4" fmla="*/ 0 w 10000"/>
              <a:gd name="connsiteY4" fmla="*/ 14131 h 22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22131">
                <a:moveTo>
                  <a:pt x="0" y="14131"/>
                </a:moveTo>
                <a:lnTo>
                  <a:pt x="9993" y="0"/>
                </a:lnTo>
                <a:cubicBezTo>
                  <a:pt x="9995" y="3669"/>
                  <a:pt x="9998" y="18462"/>
                  <a:pt x="10000" y="22131"/>
                </a:cubicBezTo>
                <a:lnTo>
                  <a:pt x="0" y="22131"/>
                </a:lnTo>
                <a:lnTo>
                  <a:pt x="0" y="1413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02" y="3859885"/>
            <a:ext cx="3744498" cy="2479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63500"/>
          </a:effectLst>
        </p:spPr>
      </p:pic>
      <p:cxnSp>
        <p:nvCxnSpPr>
          <p:cNvPr id="12" name="직선 연결선 11"/>
          <p:cNvCxnSpPr/>
          <p:nvPr/>
        </p:nvCxnSpPr>
        <p:spPr>
          <a:xfrm>
            <a:off x="0" y="1543404"/>
            <a:ext cx="591140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8602" y="1454789"/>
            <a:ext cx="7706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b="1" dirty="0" smtClean="0">
                <a:solidFill>
                  <a:srgbClr val="FFC000"/>
                </a:solidFill>
                <a:ea typeface="현대하모니 B" panose="02020603020101020101"/>
                <a:cs typeface="Arial" panose="020B0604020202020204" pitchFamily="34" charset="0"/>
              </a:rPr>
              <a:t>Intelligent Model Vehicle</a:t>
            </a:r>
            <a:endParaRPr lang="ko-KR" altLang="en-US" sz="4800" b="1" dirty="0">
              <a:solidFill>
                <a:srgbClr val="FFC000"/>
              </a:solidFill>
              <a:ea typeface="현대하모니 B" panose="02020603020101020101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5293" y="4154362"/>
            <a:ext cx="6196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FFC000"/>
                </a:solidFill>
                <a:ea typeface="현대하모니 M" panose="02020603020101020101" pitchFamily="18" charset="-127"/>
                <a:cs typeface="Arial" panose="020B0604020202020204" pitchFamily="34" charset="0"/>
              </a:rPr>
              <a:t>Team ‘We DREAMED VICTORY’</a:t>
            </a:r>
            <a:endParaRPr lang="ko-KR" altLang="en-US" sz="2000" dirty="0">
              <a:ea typeface="현대하모니 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41217" y="4739137"/>
            <a:ext cx="385078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sz="2000" dirty="0" smtClean="0">
                <a:solidFill>
                  <a:schemeClr val="bg1"/>
                </a:solidFill>
                <a:ea typeface="현대하모니 M" panose="02020603020101020101" pitchFamily="18" charset="-127"/>
              </a:rPr>
              <a:t>2011012186 </a:t>
            </a:r>
            <a:r>
              <a:rPr kumimoji="1" lang="en-US" altLang="ko-KR" sz="2000" dirty="0" err="1">
                <a:solidFill>
                  <a:schemeClr val="bg1"/>
                </a:solidFill>
                <a:ea typeface="현대하모니 M" panose="02020603020101020101" pitchFamily="18" charset="-127"/>
              </a:rPr>
              <a:t>DaeHyun</a:t>
            </a:r>
            <a:r>
              <a:rPr kumimoji="1" lang="en-US" altLang="ko-KR" sz="2000" dirty="0">
                <a:solidFill>
                  <a:schemeClr val="bg1"/>
                </a:solidFill>
                <a:ea typeface="현대하모니 M" panose="02020603020101020101" pitchFamily="18" charset="-127"/>
              </a:rPr>
              <a:t> Kim</a:t>
            </a:r>
          </a:p>
          <a:p>
            <a:pPr>
              <a:lnSpc>
                <a:spcPct val="130000"/>
              </a:lnSpc>
            </a:pPr>
            <a:r>
              <a:rPr kumimoji="1" lang="en-US" altLang="ko-KR" sz="2000" dirty="0">
                <a:solidFill>
                  <a:schemeClr val="bg1"/>
                </a:solidFill>
                <a:ea typeface="현대하모니 M" panose="02020603020101020101" pitchFamily="18" charset="-127"/>
              </a:rPr>
              <a:t>2011012249 </a:t>
            </a:r>
            <a:r>
              <a:rPr kumimoji="1" lang="en-US" altLang="ko-KR" sz="2000" dirty="0" err="1">
                <a:solidFill>
                  <a:schemeClr val="bg1"/>
                </a:solidFill>
                <a:ea typeface="현대하모니 M" panose="02020603020101020101" pitchFamily="18" charset="-127"/>
              </a:rPr>
              <a:t>JungHoon</a:t>
            </a:r>
            <a:r>
              <a:rPr kumimoji="1" lang="en-US" altLang="ko-KR" sz="2000" dirty="0">
                <a:solidFill>
                  <a:schemeClr val="bg1"/>
                </a:solidFill>
                <a:ea typeface="현대하모니 M" panose="02020603020101020101" pitchFamily="18" charset="-127"/>
              </a:rPr>
              <a:t> Kim</a:t>
            </a:r>
          </a:p>
          <a:p>
            <a:pPr>
              <a:lnSpc>
                <a:spcPct val="130000"/>
              </a:lnSpc>
            </a:pPr>
            <a:r>
              <a:rPr kumimoji="1" lang="en-US" altLang="ko-KR" sz="2000" dirty="0">
                <a:solidFill>
                  <a:schemeClr val="bg1"/>
                </a:solidFill>
                <a:ea typeface="현대하모니 M" panose="02020603020101020101" pitchFamily="18" charset="-127"/>
              </a:rPr>
              <a:t>2011012432</a:t>
            </a:r>
            <a:r>
              <a:rPr lang="en-US" altLang="ko-KR" sz="2000" dirty="0">
                <a:solidFill>
                  <a:schemeClr val="bg1"/>
                </a:solidFill>
                <a:ea typeface="현대하모니 M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ea typeface="현대하모니 M" panose="02020603020101020101" pitchFamily="18" charset="-127"/>
              </a:rPr>
              <a:t>HongKyu</a:t>
            </a:r>
            <a:r>
              <a:rPr lang="en-US" altLang="ko-KR" sz="2000" dirty="0">
                <a:solidFill>
                  <a:schemeClr val="bg1"/>
                </a:solidFill>
                <a:ea typeface="현대하모니 M" panose="02020603020101020101" pitchFamily="18" charset="-127"/>
              </a:rPr>
              <a:t> </a:t>
            </a:r>
            <a:r>
              <a:rPr lang="en-US" altLang="ko-KR" sz="2000" dirty="0" smtClean="0">
                <a:solidFill>
                  <a:schemeClr val="bg1"/>
                </a:solidFill>
                <a:ea typeface="현대하모니 M" panose="02020603020101020101" pitchFamily="18" charset="-127"/>
              </a:rPr>
              <a:t>Lee</a:t>
            </a:r>
          </a:p>
          <a:p>
            <a:pPr>
              <a:lnSpc>
                <a:spcPct val="130000"/>
              </a:lnSpc>
            </a:pPr>
            <a:r>
              <a:rPr kumimoji="1" lang="en-US" altLang="ko-KR" sz="2000" dirty="0" smtClean="0">
                <a:solidFill>
                  <a:schemeClr val="bg1"/>
                </a:solidFill>
                <a:ea typeface="현대하모니 M" panose="02020603020101020101" pitchFamily="18" charset="-127"/>
              </a:rPr>
              <a:t>2011012313 </a:t>
            </a:r>
            <a:r>
              <a:rPr kumimoji="1" lang="en-US" altLang="ko-KR" sz="2000" dirty="0" err="1" smtClean="0">
                <a:solidFill>
                  <a:schemeClr val="bg1"/>
                </a:solidFill>
                <a:ea typeface="현대하모니 M" panose="02020603020101020101" pitchFamily="18" charset="-127"/>
              </a:rPr>
              <a:t>HyeunSeop</a:t>
            </a:r>
            <a:r>
              <a:rPr kumimoji="1" lang="en-US" altLang="ko-KR" sz="2000" dirty="0" smtClean="0">
                <a:solidFill>
                  <a:schemeClr val="bg1"/>
                </a:solidFill>
                <a:ea typeface="현대하모니 M" panose="02020603020101020101" pitchFamily="18" charset="-127"/>
              </a:rPr>
              <a:t> Song</a:t>
            </a:r>
            <a:endParaRPr kumimoji="1" lang="ko-KR" altLang="en-US" sz="2000" dirty="0">
              <a:solidFill>
                <a:schemeClr val="bg1"/>
              </a:solidFill>
              <a:ea typeface="현대하모니 M" panose="02020603020101020101" pitchFamily="18" charset="-127"/>
            </a:endParaRP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228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210544" y="466186"/>
            <a:ext cx="6408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a typeface="현대하모니 M" panose="02020603020101020101" pitchFamily="18" charset="-127"/>
              </a:rPr>
              <a:t>10</a:t>
            </a:r>
            <a:endParaRPr lang="ko-KR" altLang="en-US" b="1" dirty="0">
              <a:solidFill>
                <a:schemeClr val="tx1"/>
              </a:solidFill>
              <a:ea typeface="현대하모니 M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4592" y="235940"/>
            <a:ext cx="261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C000"/>
                </a:solidFill>
                <a:ea typeface="현대하모니 M" panose="02020603020101020101" pitchFamily="18" charset="-127"/>
              </a:rPr>
              <a:t>SW Implementation</a:t>
            </a:r>
            <a:endParaRPr lang="ko-KR" altLang="en-US" sz="2000" b="1" dirty="0">
              <a:solidFill>
                <a:srgbClr val="FFC000"/>
              </a:solidFill>
              <a:ea typeface="현대하모니 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23247" y="685676"/>
            <a:ext cx="363288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3247" y="786226"/>
            <a:ext cx="4902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C000"/>
                </a:solidFill>
                <a:ea typeface="현대하모니 M" panose="02020603020101020101" pitchFamily="18" charset="-127"/>
              </a:rPr>
              <a:t>Test Driven Development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76" y="1247891"/>
            <a:ext cx="6191568" cy="54869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51199" y="2235200"/>
            <a:ext cx="2050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FF00"/>
                </a:solidFill>
                <a:ea typeface="a펜고딕B" panose="02020600000000000000" pitchFamily="18" charset="-127"/>
              </a:rPr>
              <a:t>Servo Value</a:t>
            </a:r>
            <a:endParaRPr lang="ko-KR" altLang="en-US" sz="2000" dirty="0">
              <a:solidFill>
                <a:srgbClr val="FFFF00"/>
              </a:solidFill>
              <a:ea typeface="a펜고딕B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8157028" y="3380429"/>
            <a:ext cx="551543" cy="10173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9711430" y="2699243"/>
            <a:ext cx="4751615" cy="1469572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5850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210544" y="466186"/>
            <a:ext cx="6408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a typeface="현대하모니 M" panose="02020603020101020101" pitchFamily="18" charset="-127"/>
              </a:rPr>
              <a:t>11</a:t>
            </a:r>
            <a:endParaRPr lang="ko-KR" altLang="en-US" b="1" dirty="0">
              <a:solidFill>
                <a:schemeClr val="tx1"/>
              </a:solidFill>
              <a:ea typeface="현대하모니 M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4592" y="235940"/>
            <a:ext cx="261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C000"/>
                </a:solidFill>
                <a:ea typeface="현대하모니 M" panose="02020603020101020101" pitchFamily="18" charset="-127"/>
              </a:rPr>
              <a:t>SW Implementation</a:t>
            </a:r>
            <a:endParaRPr lang="ko-KR" altLang="en-US" sz="2000" b="1" dirty="0">
              <a:solidFill>
                <a:srgbClr val="FFC000"/>
              </a:solidFill>
              <a:ea typeface="현대하모니 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23247" y="685676"/>
            <a:ext cx="363288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76" y="1419331"/>
            <a:ext cx="6425334" cy="481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20" name="직선 연결선 19"/>
          <p:cNvCxnSpPr/>
          <p:nvPr/>
        </p:nvCxnSpPr>
        <p:spPr>
          <a:xfrm flipH="1" flipV="1">
            <a:off x="10420865" y="3423972"/>
            <a:ext cx="1771135" cy="10057"/>
          </a:xfrm>
          <a:prstGeom prst="line">
            <a:avLst/>
          </a:prstGeom>
          <a:ln w="19050">
            <a:solidFill>
              <a:srgbClr val="FFC000"/>
            </a:solidFill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오른쪽 화살표 21"/>
          <p:cNvSpPr/>
          <p:nvPr/>
        </p:nvSpPr>
        <p:spPr>
          <a:xfrm>
            <a:off x="-336118" y="2699243"/>
            <a:ext cx="4751615" cy="1469572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3247" y="786226"/>
            <a:ext cx="4902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C000"/>
                </a:solidFill>
                <a:ea typeface="현대하모니 M" panose="02020603020101020101" pitchFamily="18" charset="-127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2678331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210544" y="466186"/>
            <a:ext cx="6408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a typeface="현대하모니 M" panose="02020603020101020101" pitchFamily="18" charset="-127"/>
              </a:rPr>
              <a:t>12</a:t>
            </a:r>
            <a:endParaRPr lang="ko-KR" altLang="en-US" b="1" dirty="0">
              <a:solidFill>
                <a:schemeClr val="tx1"/>
              </a:solidFill>
              <a:ea typeface="현대하모니 M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4592" y="235940"/>
            <a:ext cx="261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C000"/>
                </a:solidFill>
                <a:ea typeface="현대하모니 M" panose="02020603020101020101" pitchFamily="18" charset="-127"/>
              </a:rPr>
              <a:t>SW Implementation</a:t>
            </a:r>
            <a:endParaRPr lang="ko-KR" altLang="en-US" sz="2000" b="1" dirty="0">
              <a:solidFill>
                <a:srgbClr val="FFC000"/>
              </a:solidFill>
              <a:ea typeface="현대하모니 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23247" y="685676"/>
            <a:ext cx="363288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 flipV="1">
            <a:off x="10420865" y="3423972"/>
            <a:ext cx="1771135" cy="10057"/>
          </a:xfrm>
          <a:prstGeom prst="line">
            <a:avLst/>
          </a:prstGeom>
          <a:ln w="19050">
            <a:solidFill>
              <a:srgbClr val="FFC000"/>
            </a:solidFill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3247" y="786226"/>
            <a:ext cx="4902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C000"/>
                </a:solidFill>
                <a:ea typeface="현대하모니 M" panose="02020603020101020101" pitchFamily="18" charset="-127"/>
              </a:rPr>
              <a:t>Video</a:t>
            </a:r>
          </a:p>
        </p:txBody>
      </p:sp>
      <p:pic>
        <p:nvPicPr>
          <p:cNvPr id="4" name="KakaoTalk_Video_2016-06-21-11-01-0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8864" y="1106266"/>
            <a:ext cx="91440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245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7912" y="2551176"/>
            <a:ext cx="412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17714" y="3067350"/>
            <a:ext cx="8403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ea typeface="현대하모니 B" panose="02020603020101020101" pitchFamily="18" charset="-127"/>
              </a:rPr>
              <a:t>Thank you</a:t>
            </a:r>
            <a:endParaRPr lang="ko-KR" altLang="en-US" sz="5400" dirty="0">
              <a:solidFill>
                <a:schemeClr val="bg1"/>
              </a:solidFill>
              <a:ea typeface="현대하모니 B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54" y="248640"/>
            <a:ext cx="4267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C000"/>
                </a:solidFill>
                <a:ea typeface="현대하모니 M" panose="02020603020101020101" pitchFamily="18" charset="-127"/>
                <a:cs typeface="Arial" panose="020B0604020202020204" pitchFamily="34" charset="0"/>
              </a:rPr>
              <a:t>Team ‘We DREAMED VICTORY</a:t>
            </a:r>
            <a:r>
              <a:rPr lang="en-US" altLang="ko-KR" sz="2000" b="1" dirty="0" smtClean="0">
                <a:solidFill>
                  <a:srgbClr val="FFC000"/>
                </a:solidFill>
                <a:ea typeface="현대하모니 M" panose="02020603020101020101" pitchFamily="18" charset="-127"/>
                <a:cs typeface="Arial" panose="020B0604020202020204" pitchFamily="34" charset="0"/>
              </a:rPr>
              <a:t>’</a:t>
            </a:r>
            <a:endParaRPr lang="ko-KR" altLang="en-US" sz="1400" dirty="0">
              <a:ea typeface="현대하모니 M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-10369" y="3423327"/>
            <a:ext cx="2026508" cy="21404"/>
          </a:xfrm>
          <a:prstGeom prst="line">
            <a:avLst/>
          </a:prstGeom>
          <a:ln w="19050">
            <a:solidFill>
              <a:srgbClr val="FFC000"/>
            </a:solidFill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09626" y="711076"/>
            <a:ext cx="363288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5061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210544" y="466186"/>
            <a:ext cx="6408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a typeface="현대하모니 M" panose="02020603020101020101" pitchFamily="18" charset="-127"/>
              </a:rPr>
              <a:t>02</a:t>
            </a:r>
            <a:endParaRPr lang="ko-KR" altLang="en-US" b="1" dirty="0">
              <a:solidFill>
                <a:schemeClr val="tx1"/>
              </a:solidFill>
              <a:ea typeface="현대하모니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4592" y="235940"/>
            <a:ext cx="261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C000"/>
                </a:solidFill>
                <a:ea typeface="현대하모니 M" panose="02020603020101020101" pitchFamily="18" charset="-127"/>
              </a:rPr>
              <a:t>Introduction</a:t>
            </a:r>
            <a:endParaRPr lang="ko-KR" altLang="en-US" sz="2000" b="1" dirty="0">
              <a:solidFill>
                <a:srgbClr val="FFC000"/>
              </a:solidFill>
              <a:ea typeface="현대하모니 M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096000" y="-17231"/>
            <a:ext cx="0" cy="1230492"/>
          </a:xfrm>
          <a:prstGeom prst="line">
            <a:avLst/>
          </a:prstGeom>
          <a:ln w="19050">
            <a:solidFill>
              <a:srgbClr val="FFC000"/>
            </a:solidFill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223247" y="685676"/>
            <a:ext cx="363288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56962" y="1432875"/>
            <a:ext cx="377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FFC000"/>
                </a:solidFill>
                <a:ea typeface="현대하모니 M" panose="02020603020101020101" pitchFamily="18" charset="-127"/>
              </a:rPr>
              <a:t>Design Concept</a:t>
            </a:r>
            <a:endParaRPr lang="ko-KR" altLang="en-US" sz="3600" b="1" dirty="0">
              <a:solidFill>
                <a:srgbClr val="FFC000"/>
              </a:solidFill>
              <a:ea typeface="현대하모니 M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778428" y="2464575"/>
            <a:ext cx="5474592" cy="2905614"/>
            <a:chOff x="4994656" y="2232347"/>
            <a:chExt cx="5474592" cy="2905614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4994656" y="2232347"/>
              <a:ext cx="3063721" cy="1621196"/>
            </a:xfrm>
            <a:prstGeom prst="roundRect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5044774" y="2265583"/>
              <a:ext cx="2979357" cy="1554723"/>
            </a:xfrm>
            <a:prstGeom prst="roundRect">
              <a:avLst/>
            </a:prstGeom>
            <a:solidFill>
              <a:srgbClr val="222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ea typeface="HY견명조" panose="02030600000101010101" pitchFamily="18" charset="-127"/>
                </a:rPr>
                <a:t>MATLAB</a:t>
              </a:r>
            </a:p>
            <a:p>
              <a:pPr algn="ctr"/>
              <a:r>
                <a:rPr kumimoji="1" lang="en-US" altLang="ko-KR" sz="1050" b="1" dirty="0">
                  <a:solidFill>
                    <a:schemeClr val="bg1"/>
                  </a:solidFill>
                  <a:ea typeface="HY견명조" panose="02030600000101010101" pitchFamily="18" charset="-127"/>
                </a:rPr>
                <a:t> </a:t>
              </a:r>
            </a:p>
            <a:p>
              <a:pPr algn="ctr"/>
              <a:r>
                <a:rPr kumimoji="1" lang="en-US" altLang="ko-KR" b="1" dirty="0" smtClean="0">
                  <a:solidFill>
                    <a:schemeClr val="bg1"/>
                  </a:solidFill>
                  <a:ea typeface="HY견명조" panose="02030600000101010101" pitchFamily="18" charset="-127"/>
                </a:rPr>
                <a:t>Code Generation</a:t>
              </a:r>
              <a:endParaRPr kumimoji="1" lang="ko-KR" altLang="en-US" b="1" dirty="0">
                <a:solidFill>
                  <a:schemeClr val="bg1"/>
                </a:solidFill>
                <a:ea typeface="HY견명조" panose="02030600000101010101" pitchFamily="18" charset="-127"/>
              </a:endParaRPr>
            </a:p>
          </p:txBody>
        </p:sp>
        <p:pic>
          <p:nvPicPr>
            <p:cNvPr id="1028" name="Picture 4" descr="http://findicons.com/files/icons/2773/pictonic_free/128/prog_matlab.png"/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5909" y="2385877"/>
              <a:ext cx="657066" cy="657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/>
            <p:cNvGrpSpPr/>
            <p:nvPr/>
          </p:nvGrpSpPr>
          <p:grpSpPr>
            <a:xfrm>
              <a:off x="7405527" y="3516765"/>
              <a:ext cx="3063721" cy="1621196"/>
              <a:chOff x="7581738" y="3531053"/>
              <a:chExt cx="3063721" cy="1621196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7581738" y="3531053"/>
                <a:ext cx="3063721" cy="1621196"/>
              </a:xfrm>
              <a:prstGeom prst="roundRect">
                <a:avLst/>
              </a:prstGeom>
              <a:noFill/>
              <a:ln w="762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7619156" y="3564289"/>
                <a:ext cx="2979357" cy="1554723"/>
              </a:xfrm>
              <a:prstGeom prst="roundRect">
                <a:avLst/>
              </a:prstGeom>
              <a:solidFill>
                <a:srgbClr val="222A3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2000" b="1" dirty="0" smtClean="0">
                    <a:solidFill>
                      <a:schemeClr val="bg1"/>
                    </a:solidFill>
                    <a:ea typeface="HY견명조" panose="02030600000101010101" pitchFamily="18" charset="-127"/>
                  </a:rPr>
                  <a:t>Simulink</a:t>
                </a:r>
                <a:endParaRPr kumimoji="1" lang="ko-KR" altLang="en-US" sz="2000" b="1" dirty="0">
                  <a:solidFill>
                    <a:schemeClr val="bg1"/>
                  </a:solidFill>
                  <a:ea typeface="HY견명조" panose="02030600000101010101" pitchFamily="18" charset="-127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7604761" y="3394531"/>
              <a:ext cx="412522" cy="442394"/>
            </a:xfrm>
            <a:prstGeom prst="rect">
              <a:avLst/>
            </a:prstGeom>
            <a:solidFill>
              <a:srgbClr val="222A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786157" y="3550002"/>
              <a:ext cx="416619" cy="39613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49" y="1106266"/>
            <a:ext cx="3864719" cy="51529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8571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6096000" y="-17231"/>
            <a:ext cx="0" cy="1230492"/>
          </a:xfrm>
          <a:prstGeom prst="line">
            <a:avLst/>
          </a:prstGeom>
          <a:ln w="19050">
            <a:solidFill>
              <a:srgbClr val="FFC000"/>
            </a:solidFill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1210544" y="466186"/>
            <a:ext cx="6408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a typeface="현대하모니 M" panose="02020603020101020101" pitchFamily="18" charset="-127"/>
              </a:rPr>
              <a:t>03</a:t>
            </a:r>
            <a:endParaRPr lang="ko-KR" altLang="en-US" b="1" dirty="0">
              <a:solidFill>
                <a:schemeClr val="tx1"/>
              </a:solidFill>
              <a:ea typeface="현대하모니 M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10420865" y="3423972"/>
            <a:ext cx="1771135" cy="10057"/>
          </a:xfrm>
          <a:prstGeom prst="line">
            <a:avLst/>
          </a:prstGeom>
          <a:ln w="19050">
            <a:solidFill>
              <a:srgbClr val="FFC000"/>
            </a:solidFill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592" y="235940"/>
            <a:ext cx="261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C000"/>
                </a:solidFill>
                <a:ea typeface="현대하모니 M" panose="02020603020101020101" pitchFamily="18" charset="-127"/>
              </a:rPr>
              <a:t>SW Implementation</a:t>
            </a:r>
            <a:endParaRPr lang="ko-KR" altLang="en-US" sz="2000" b="1" dirty="0">
              <a:solidFill>
                <a:srgbClr val="FFC000"/>
              </a:solidFill>
              <a:ea typeface="현대하모니 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23247" y="685676"/>
            <a:ext cx="363288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4592" y="786226"/>
            <a:ext cx="4902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rgbClr val="FFC000"/>
                </a:solidFill>
                <a:ea typeface="현대하모니 M" panose="02020603020101020101" pitchFamily="18" charset="-127"/>
              </a:rPr>
              <a:t>MatLab</a:t>
            </a:r>
            <a:r>
              <a:rPr lang="en-US" altLang="ko-KR" sz="2400" b="1" dirty="0" smtClean="0">
                <a:solidFill>
                  <a:srgbClr val="FFC000"/>
                </a:solidFill>
                <a:ea typeface="현대하모니 M" panose="02020603020101020101" pitchFamily="18" charset="-127"/>
              </a:rPr>
              <a:t> Function</a:t>
            </a:r>
            <a:endParaRPr lang="ko-KR" altLang="en-US" sz="2400" b="1" dirty="0">
              <a:solidFill>
                <a:srgbClr val="FFC000"/>
              </a:solidFill>
              <a:ea typeface="현대하모니 M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99" y="1536369"/>
            <a:ext cx="3438078" cy="4385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615" y="2833167"/>
            <a:ext cx="5499529" cy="908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등호 15"/>
          <p:cNvSpPr/>
          <p:nvPr/>
        </p:nvSpPr>
        <p:spPr>
          <a:xfrm>
            <a:off x="4169693" y="3163251"/>
            <a:ext cx="1011907" cy="725010"/>
          </a:xfrm>
          <a:prstGeom prst="mathEqual">
            <a:avLst>
              <a:gd name="adj1" fmla="val 23520"/>
              <a:gd name="adj2" fmla="val 1832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29292" y="2332254"/>
            <a:ext cx="3776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 smtClean="0">
                <a:solidFill>
                  <a:srgbClr val="FFC000"/>
                </a:solidFill>
                <a:ea typeface="Arial Unicode MS" panose="020B0604020202020204" pitchFamily="50" charset="-127"/>
                <a:cs typeface="Arial Unicode MS" panose="020B0604020202020204" pitchFamily="50" charset="-127"/>
              </a:rPr>
              <a:t>Median </a:t>
            </a:r>
          </a:p>
          <a:p>
            <a:r>
              <a:rPr lang="en-US" altLang="ko-KR" sz="2400" b="1" i="1" dirty="0">
                <a:solidFill>
                  <a:srgbClr val="FFC000"/>
                </a:solidFill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sz="2400" b="1" i="1" dirty="0" smtClean="0">
                <a:solidFill>
                  <a:srgbClr val="FFC000"/>
                </a:solidFill>
                <a:ea typeface="Arial Unicode MS" panose="020B0604020202020204" pitchFamily="50" charset="-127"/>
                <a:cs typeface="Arial Unicode MS" panose="020B0604020202020204" pitchFamily="50" charset="-127"/>
              </a:rPr>
              <a:t>Filter</a:t>
            </a:r>
            <a:endParaRPr lang="ko-KR" altLang="en-US" sz="2400" b="1" i="1" dirty="0">
              <a:solidFill>
                <a:srgbClr val="FFC000"/>
              </a:solidFill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70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210544" y="466186"/>
            <a:ext cx="6408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a typeface="현대하모니 M" panose="02020603020101020101" pitchFamily="18" charset="-127"/>
              </a:rPr>
              <a:t>04</a:t>
            </a:r>
            <a:endParaRPr lang="ko-KR" altLang="en-US" b="1" dirty="0">
              <a:solidFill>
                <a:schemeClr val="tx1"/>
              </a:solidFill>
              <a:ea typeface="현대하모니 M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10420865" y="3423972"/>
            <a:ext cx="1771135" cy="10057"/>
          </a:xfrm>
          <a:prstGeom prst="line">
            <a:avLst/>
          </a:prstGeom>
          <a:ln w="19050">
            <a:solidFill>
              <a:srgbClr val="FFC000"/>
            </a:solidFill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592" y="235940"/>
            <a:ext cx="261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C000"/>
                </a:solidFill>
                <a:ea typeface="현대하모니 M" panose="02020603020101020101" pitchFamily="18" charset="-127"/>
              </a:rPr>
              <a:t>SW Implementation</a:t>
            </a:r>
            <a:endParaRPr lang="ko-KR" altLang="en-US" sz="2000" b="1" dirty="0">
              <a:solidFill>
                <a:srgbClr val="FFC000"/>
              </a:solidFill>
              <a:ea typeface="현대하모니 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23247" y="685676"/>
            <a:ext cx="363288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57" y="1348440"/>
            <a:ext cx="7093315" cy="49024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/>
          <p:cNvSpPr txBox="1"/>
          <p:nvPr/>
        </p:nvSpPr>
        <p:spPr>
          <a:xfrm>
            <a:off x="164592" y="786226"/>
            <a:ext cx="506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C000"/>
                </a:solidFill>
                <a:ea typeface="현대하모니 M" panose="02020603020101020101" pitchFamily="18" charset="-127"/>
              </a:rPr>
              <a:t>Simulink Block Diagram</a:t>
            </a:r>
            <a:endParaRPr lang="ko-KR" altLang="en-US" sz="2400" b="1" dirty="0">
              <a:solidFill>
                <a:srgbClr val="FFC000"/>
              </a:solidFill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83493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210544" y="466186"/>
            <a:ext cx="6408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a typeface="현대하모니 M" panose="02020603020101020101" pitchFamily="18" charset="-127"/>
              </a:rPr>
              <a:t>05</a:t>
            </a:r>
            <a:endParaRPr lang="ko-KR" altLang="en-US" b="1" dirty="0">
              <a:solidFill>
                <a:schemeClr val="tx1"/>
              </a:solidFill>
              <a:ea typeface="현대하모니 M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10420865" y="3423972"/>
            <a:ext cx="1771135" cy="10057"/>
          </a:xfrm>
          <a:prstGeom prst="line">
            <a:avLst/>
          </a:prstGeom>
          <a:ln w="19050">
            <a:solidFill>
              <a:srgbClr val="FFC000"/>
            </a:solidFill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4592" y="786226"/>
            <a:ext cx="4902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C000"/>
                </a:solidFill>
                <a:ea typeface="현대하모니 M" panose="02020603020101020101" pitchFamily="18" charset="-127"/>
              </a:rPr>
              <a:t>Modularization</a:t>
            </a:r>
            <a:endParaRPr lang="ko-KR" altLang="en-US" sz="2400" b="1" dirty="0">
              <a:solidFill>
                <a:srgbClr val="FFC000"/>
              </a:solidFill>
              <a:ea typeface="현대하모니 M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4592" y="235940"/>
            <a:ext cx="261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C000"/>
                </a:solidFill>
                <a:ea typeface="현대하모니 M" panose="02020603020101020101" pitchFamily="18" charset="-127"/>
              </a:rPr>
              <a:t>SW Implementation</a:t>
            </a:r>
            <a:endParaRPr lang="ko-KR" altLang="en-US" sz="2000" b="1" dirty="0">
              <a:solidFill>
                <a:srgbClr val="FFC000"/>
              </a:solidFill>
              <a:ea typeface="현대하모니 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23247" y="685676"/>
            <a:ext cx="363288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30" y="1456124"/>
            <a:ext cx="9127113" cy="44802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568703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210544" y="466186"/>
            <a:ext cx="6408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a typeface="현대하모니 M" panose="02020603020101020101" pitchFamily="18" charset="-127"/>
              </a:rPr>
              <a:t>06</a:t>
            </a:r>
            <a:endParaRPr lang="ko-KR" altLang="en-US" b="1" dirty="0">
              <a:solidFill>
                <a:schemeClr val="tx1"/>
              </a:solidFill>
              <a:ea typeface="현대하모니 M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10420865" y="3423972"/>
            <a:ext cx="1771135" cy="10057"/>
          </a:xfrm>
          <a:prstGeom prst="line">
            <a:avLst/>
          </a:prstGeom>
          <a:ln w="19050">
            <a:solidFill>
              <a:srgbClr val="FFC000"/>
            </a:solidFill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592" y="235940"/>
            <a:ext cx="261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C000"/>
                </a:solidFill>
                <a:ea typeface="현대하모니 M" panose="02020603020101020101" pitchFamily="18" charset="-127"/>
              </a:rPr>
              <a:t>SW Implementation</a:t>
            </a:r>
            <a:endParaRPr lang="ko-KR" altLang="en-US" sz="2000" b="1" dirty="0">
              <a:solidFill>
                <a:srgbClr val="FFC000"/>
              </a:solidFill>
              <a:ea typeface="현대하모니 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23247" y="685676"/>
            <a:ext cx="363288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71" y="1348440"/>
            <a:ext cx="9387018" cy="465388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648075" y="1981200"/>
            <a:ext cx="1400175" cy="115252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25955" y="1827311"/>
            <a:ext cx="14001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ea typeface="a펜고딕B" panose="02020600000000000000" pitchFamily="18" charset="-127"/>
              </a:rPr>
              <a:t>Case check</a:t>
            </a:r>
            <a:endParaRPr lang="ko-KR" altLang="en-US" sz="1400" dirty="0">
              <a:solidFill>
                <a:srgbClr val="FF0000"/>
              </a:solidFill>
              <a:ea typeface="a펜고딕B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3247" y="786226"/>
            <a:ext cx="4902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C000"/>
                </a:solidFill>
                <a:ea typeface="현대하모니 M" panose="02020603020101020101" pitchFamily="18" charset="-127"/>
              </a:rPr>
              <a:t>Case Categorization</a:t>
            </a:r>
          </a:p>
        </p:txBody>
      </p:sp>
    </p:spTree>
    <p:extLst>
      <p:ext uri="{BB962C8B-B14F-4D97-AF65-F5344CB8AC3E}">
        <p14:creationId xmlns:p14="http://schemas.microsoft.com/office/powerpoint/2010/main" val="12657999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64592" y="2501941"/>
            <a:ext cx="124113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rgbClr val="FFC000"/>
                </a:solidFill>
                <a:ea typeface="현대하모니 M" panose="02020603020101020101" pitchFamily="18" charset="-127"/>
              </a:rPr>
              <a:t>T</a:t>
            </a:r>
            <a:r>
              <a:rPr lang="en-US" altLang="ko-KR" sz="72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현대하모니 M" panose="02020603020101020101" pitchFamily="18" charset="-127"/>
              </a:rPr>
              <a:t>est</a:t>
            </a:r>
            <a:r>
              <a:rPr lang="en-US" altLang="ko-KR" sz="8800" b="1" dirty="0">
                <a:solidFill>
                  <a:srgbClr val="FFC000"/>
                </a:solidFill>
                <a:ea typeface="현대하모니 M" panose="02020603020101020101" pitchFamily="18" charset="-127"/>
              </a:rPr>
              <a:t> </a:t>
            </a:r>
            <a:r>
              <a:rPr lang="en-US" altLang="ko-KR" sz="9600" b="1" dirty="0">
                <a:solidFill>
                  <a:srgbClr val="FFC000"/>
                </a:solidFill>
                <a:ea typeface="현대하모니 M" panose="02020603020101020101" pitchFamily="18" charset="-127"/>
              </a:rPr>
              <a:t>D</a:t>
            </a:r>
            <a:r>
              <a:rPr lang="en-US" altLang="ko-KR" sz="7200" b="1" dirty="0">
                <a:solidFill>
                  <a:schemeClr val="accent2">
                    <a:lumMod val="20000"/>
                    <a:lumOff val="80000"/>
                  </a:schemeClr>
                </a:solidFill>
                <a:ea typeface="현대하모니 M" panose="02020603020101020101" pitchFamily="18" charset="-127"/>
              </a:rPr>
              <a:t>riven</a:t>
            </a:r>
            <a:r>
              <a:rPr lang="en-US" altLang="ko-KR" sz="8000" b="1" dirty="0">
                <a:solidFill>
                  <a:srgbClr val="FFC000"/>
                </a:solidFill>
                <a:ea typeface="현대하모니 M" panose="02020603020101020101" pitchFamily="18" charset="-127"/>
              </a:rPr>
              <a:t> </a:t>
            </a:r>
            <a:r>
              <a:rPr lang="en-US" altLang="ko-KR" sz="9600" b="1" dirty="0" smtClean="0">
                <a:solidFill>
                  <a:srgbClr val="FFC000"/>
                </a:solidFill>
                <a:ea typeface="현대하모니 M" panose="02020603020101020101" pitchFamily="18" charset="-127"/>
              </a:rPr>
              <a:t>D</a:t>
            </a:r>
            <a:r>
              <a:rPr lang="en-US" altLang="ko-KR" sz="7200" b="1" dirty="0" smtClean="0">
                <a:solidFill>
                  <a:schemeClr val="accent2">
                    <a:lumMod val="20000"/>
                    <a:lumOff val="80000"/>
                  </a:schemeClr>
                </a:solidFill>
                <a:ea typeface="현대하모니 M" panose="02020603020101020101" pitchFamily="18" charset="-127"/>
              </a:rPr>
              <a:t>evelopment</a:t>
            </a:r>
            <a:endParaRPr lang="en-US" altLang="ko-KR" sz="7200" b="1" dirty="0" smtClean="0">
              <a:solidFill>
                <a:schemeClr val="accent2">
                  <a:lumMod val="20000"/>
                  <a:lumOff val="80000"/>
                </a:schemeClr>
              </a:solidFill>
              <a:ea typeface="현대하모니 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210544" y="466186"/>
            <a:ext cx="6408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a typeface="현대하모니 M" panose="02020603020101020101" pitchFamily="18" charset="-127"/>
              </a:rPr>
              <a:t>07</a:t>
            </a:r>
            <a:endParaRPr lang="ko-KR" altLang="en-US" b="1" dirty="0">
              <a:solidFill>
                <a:schemeClr val="tx1"/>
              </a:solidFill>
              <a:ea typeface="현대하모니 M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10420865" y="3423972"/>
            <a:ext cx="1771135" cy="10057"/>
          </a:xfrm>
          <a:prstGeom prst="line">
            <a:avLst/>
          </a:prstGeom>
          <a:ln w="19050">
            <a:solidFill>
              <a:srgbClr val="FFC000"/>
            </a:solidFill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592" y="235940"/>
            <a:ext cx="261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C000"/>
                </a:solidFill>
                <a:ea typeface="현대하모니 M" panose="02020603020101020101" pitchFamily="18" charset="-127"/>
              </a:rPr>
              <a:t>SW Implementation</a:t>
            </a:r>
            <a:endParaRPr lang="ko-KR" altLang="en-US" sz="2000" b="1" dirty="0">
              <a:solidFill>
                <a:srgbClr val="FFC000"/>
              </a:solidFill>
              <a:ea typeface="현대하모니 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23247" y="685676"/>
            <a:ext cx="363288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022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210544" y="466186"/>
            <a:ext cx="6408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a typeface="현대하모니 M" panose="02020603020101020101" pitchFamily="18" charset="-127"/>
              </a:rPr>
              <a:t>08</a:t>
            </a:r>
            <a:endParaRPr lang="ko-KR" altLang="en-US" b="1" dirty="0">
              <a:solidFill>
                <a:schemeClr val="tx1"/>
              </a:solidFill>
              <a:ea typeface="현대하모니 M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10420865" y="3423972"/>
            <a:ext cx="1771135" cy="10057"/>
          </a:xfrm>
          <a:prstGeom prst="line">
            <a:avLst/>
          </a:prstGeom>
          <a:ln w="19050">
            <a:solidFill>
              <a:srgbClr val="FFC000"/>
            </a:solidFill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592" y="235940"/>
            <a:ext cx="261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C000"/>
                </a:solidFill>
                <a:ea typeface="현대하모니 M" panose="02020603020101020101" pitchFamily="18" charset="-127"/>
              </a:rPr>
              <a:t>SW Implementation</a:t>
            </a:r>
            <a:endParaRPr lang="ko-KR" altLang="en-US" sz="2000" b="1" dirty="0">
              <a:solidFill>
                <a:srgbClr val="FFC000"/>
              </a:solidFill>
              <a:ea typeface="현대하모니 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23247" y="685676"/>
            <a:ext cx="363288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3247" y="786226"/>
            <a:ext cx="4902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C000"/>
                </a:solidFill>
                <a:ea typeface="현대하모니 M" panose="02020603020101020101" pitchFamily="18" charset="-127"/>
              </a:rPr>
              <a:t>Test Driven Development</a:t>
            </a:r>
          </a:p>
        </p:txBody>
      </p:sp>
      <p:cxnSp>
        <p:nvCxnSpPr>
          <p:cNvPr id="15" name="직선 연결선[R] 14"/>
          <p:cNvCxnSpPr/>
          <p:nvPr/>
        </p:nvCxnSpPr>
        <p:spPr>
          <a:xfrm>
            <a:off x="7025640" y="4937760"/>
            <a:ext cx="0" cy="129540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/>
          <p:cNvCxnSpPr/>
          <p:nvPr/>
        </p:nvCxnSpPr>
        <p:spPr>
          <a:xfrm>
            <a:off x="8366760" y="4937760"/>
            <a:ext cx="0" cy="129540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호 21"/>
          <p:cNvSpPr/>
          <p:nvPr/>
        </p:nvSpPr>
        <p:spPr>
          <a:xfrm>
            <a:off x="4469813" y="2981322"/>
            <a:ext cx="3896947" cy="3896947"/>
          </a:xfrm>
          <a:prstGeom prst="arc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호 22"/>
          <p:cNvSpPr/>
          <p:nvPr/>
        </p:nvSpPr>
        <p:spPr>
          <a:xfrm>
            <a:off x="5623560" y="4236720"/>
            <a:ext cx="1402080" cy="1402080"/>
          </a:xfrm>
          <a:prstGeom prst="arc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호 23"/>
          <p:cNvSpPr/>
          <p:nvPr/>
        </p:nvSpPr>
        <p:spPr>
          <a:xfrm rot="10800000">
            <a:off x="5717246" y="1579242"/>
            <a:ext cx="1402080" cy="1402080"/>
          </a:xfrm>
          <a:prstGeom prst="arc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호 24"/>
          <p:cNvSpPr/>
          <p:nvPr/>
        </p:nvSpPr>
        <p:spPr>
          <a:xfrm rot="10800000">
            <a:off x="4383706" y="339526"/>
            <a:ext cx="3896947" cy="3896947"/>
          </a:xfrm>
          <a:prstGeom prst="arc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호 25"/>
          <p:cNvSpPr/>
          <p:nvPr/>
        </p:nvSpPr>
        <p:spPr>
          <a:xfrm rot="16200000">
            <a:off x="5717246" y="1578995"/>
            <a:ext cx="1402080" cy="1402080"/>
          </a:xfrm>
          <a:prstGeom prst="arc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호 26"/>
          <p:cNvSpPr/>
          <p:nvPr/>
        </p:nvSpPr>
        <p:spPr>
          <a:xfrm rot="16200000">
            <a:off x="4383706" y="339279"/>
            <a:ext cx="3896947" cy="3896947"/>
          </a:xfrm>
          <a:prstGeom prst="arc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9" name="직선 연결선[R] 28"/>
          <p:cNvCxnSpPr/>
          <p:nvPr/>
        </p:nvCxnSpPr>
        <p:spPr>
          <a:xfrm>
            <a:off x="6751320" y="4937760"/>
            <a:ext cx="184404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/>
          <p:cNvCxnSpPr/>
          <p:nvPr/>
        </p:nvCxnSpPr>
        <p:spPr>
          <a:xfrm rot="5400000">
            <a:off x="5440680" y="3657600"/>
            <a:ext cx="184404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/>
          <p:cNvCxnSpPr/>
          <p:nvPr/>
        </p:nvCxnSpPr>
        <p:spPr>
          <a:xfrm>
            <a:off x="4089635" y="2316480"/>
            <a:ext cx="184404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595360" y="4236226"/>
            <a:ext cx="62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>
                <a:solidFill>
                  <a:schemeClr val="bg1"/>
                </a:solidFill>
              </a:rPr>
              <a:t>100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39741" y="4293435"/>
            <a:ext cx="62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2</a:t>
            </a:r>
            <a:r>
              <a:rPr kumimoji="1" lang="en-US" altLang="ko-KR" dirty="0" smtClean="0">
                <a:solidFill>
                  <a:schemeClr val="bg1"/>
                </a:solidFill>
              </a:rPr>
              <a:t>00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58865" y="1910702"/>
            <a:ext cx="62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3</a:t>
            </a:r>
            <a:r>
              <a:rPr kumimoji="1" lang="en-US" altLang="ko-KR" dirty="0" smtClean="0">
                <a:solidFill>
                  <a:schemeClr val="bg1"/>
                </a:solidFill>
              </a:rPr>
              <a:t>00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409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210544" y="466186"/>
            <a:ext cx="64080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ea typeface="현대하모니 M" panose="02020603020101020101" pitchFamily="18" charset="-127"/>
              </a:rPr>
              <a:t>09</a:t>
            </a:r>
            <a:endParaRPr lang="ko-KR" altLang="en-US" b="1" dirty="0">
              <a:solidFill>
                <a:schemeClr val="tx1"/>
              </a:solidFill>
              <a:ea typeface="현대하모니 M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10420865" y="3423972"/>
            <a:ext cx="1771135" cy="10057"/>
          </a:xfrm>
          <a:prstGeom prst="line">
            <a:avLst/>
          </a:prstGeom>
          <a:ln w="19050">
            <a:solidFill>
              <a:srgbClr val="FFC000"/>
            </a:solidFill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4592" y="235940"/>
            <a:ext cx="2615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FFC000"/>
                </a:solidFill>
                <a:ea typeface="현대하모니 M" panose="02020603020101020101" pitchFamily="18" charset="-127"/>
              </a:rPr>
              <a:t>SW Implementation</a:t>
            </a:r>
            <a:endParaRPr lang="ko-KR" altLang="en-US" sz="2000" b="1" dirty="0">
              <a:solidFill>
                <a:srgbClr val="FFC000"/>
              </a:solidFill>
              <a:ea typeface="현대하모니 M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23247" y="685676"/>
            <a:ext cx="363288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3247" y="786226"/>
            <a:ext cx="4902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C000"/>
                </a:solidFill>
                <a:ea typeface="현대하모니 M" panose="02020603020101020101" pitchFamily="18" charset="-127"/>
              </a:rPr>
              <a:t>Test Driven Development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76" y="1348440"/>
            <a:ext cx="6191568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724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6153</TotalTime>
  <Words>114</Words>
  <Application>Microsoft Office PowerPoint</Application>
  <PresentationFormat>와이드스크린</PresentationFormat>
  <Paragraphs>66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Arial Unicode MS</vt:lpstr>
      <vt:lpstr>a펜고딕B</vt:lpstr>
      <vt:lpstr>HY견명조</vt:lpstr>
      <vt:lpstr>맑은 고딕</vt:lpstr>
      <vt:lpstr>현대하모니 B</vt:lpstr>
      <vt:lpstr>현대하모니 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sunghwan jung</dc:creator>
  <cp:lastModifiedBy>hong</cp:lastModifiedBy>
  <cp:revision>151</cp:revision>
  <dcterms:created xsi:type="dcterms:W3CDTF">2016-05-08T04:42:41Z</dcterms:created>
  <dcterms:modified xsi:type="dcterms:W3CDTF">2016-12-10T04:56:07Z</dcterms:modified>
</cp:coreProperties>
</file>